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416" r:id="rId3"/>
    <p:sldId id="481" r:id="rId4"/>
    <p:sldId id="548" r:id="rId5"/>
    <p:sldId id="715" r:id="rId6"/>
    <p:sldId id="716" r:id="rId7"/>
    <p:sldId id="482" r:id="rId8"/>
    <p:sldId id="688" r:id="rId9"/>
    <p:sldId id="471" r:id="rId10"/>
    <p:sldId id="717" r:id="rId11"/>
    <p:sldId id="718" r:id="rId12"/>
    <p:sldId id="719" r:id="rId13"/>
    <p:sldId id="721" r:id="rId14"/>
    <p:sldId id="722" r:id="rId15"/>
    <p:sldId id="724" r:id="rId16"/>
    <p:sldId id="720" r:id="rId17"/>
    <p:sldId id="723" r:id="rId18"/>
    <p:sldId id="726" r:id="rId19"/>
    <p:sldId id="727" r:id="rId20"/>
    <p:sldId id="725" r:id="rId21"/>
    <p:sldId id="728" r:id="rId22"/>
    <p:sldId id="729" r:id="rId23"/>
    <p:sldId id="730" r:id="rId24"/>
    <p:sldId id="731" r:id="rId25"/>
    <p:sldId id="732" r:id="rId26"/>
    <p:sldId id="733" r:id="rId27"/>
    <p:sldId id="473" r:id="rId28"/>
    <p:sldId id="734" r:id="rId29"/>
    <p:sldId id="735" r:id="rId30"/>
    <p:sldId id="736" r:id="rId31"/>
    <p:sldId id="737" r:id="rId32"/>
    <p:sldId id="738" r:id="rId33"/>
    <p:sldId id="739" r:id="rId34"/>
    <p:sldId id="740" r:id="rId35"/>
    <p:sldId id="741" r:id="rId36"/>
    <p:sldId id="562" r:id="rId37"/>
    <p:sldId id="479" r:id="rId38"/>
    <p:sldId id="491" r:id="rId39"/>
    <p:sldId id="492" r:id="rId40"/>
    <p:sldId id="493" r:id="rId4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0F9"/>
    <a:srgbClr val="F6C1D8"/>
    <a:srgbClr val="AADFF8"/>
    <a:srgbClr val="FAFBF3"/>
    <a:srgbClr val="F4F7E2"/>
    <a:srgbClr val="FDFDFB"/>
    <a:srgbClr val="C2DE9A"/>
    <a:srgbClr val="C3DF9B"/>
    <a:srgbClr val="FFFFFF"/>
    <a:srgbClr val="BBC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315"/>
        <p:guide pos="37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3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9.png"/><Relationship Id="rId12" Type="http://schemas.openxmlformats.org/officeDocument/2006/relationships/image" Target="../media/image48.png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tags" Target="../tags/tag13.xml"/><Relationship Id="rId7" Type="http://schemas.openxmlformats.org/officeDocument/2006/relationships/image" Target="../media/image51.jpeg"/><Relationship Id="rId6" Type="http://schemas.openxmlformats.org/officeDocument/2006/relationships/tags" Target="../tags/tag12.xml"/><Relationship Id="rId5" Type="http://schemas.openxmlformats.org/officeDocument/2006/relationships/image" Target="../media/image50.png"/><Relationship Id="rId4" Type="http://schemas.openxmlformats.org/officeDocument/2006/relationships/tags" Target="../tags/tag11.xml"/><Relationship Id="rId3" Type="http://schemas.openxmlformats.org/officeDocument/2006/relationships/image" Target="../media/image38.png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10" Type="http://schemas.openxmlformats.org/officeDocument/2006/relationships/tags" Target="../tags/tag1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tags" Target="../tags/tag6.xml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复式条形统计图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64058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平均数与条形统计图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Picture 7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7590" y="166370"/>
            <a:ext cx="6373495" cy="157861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" name="Picture 8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9980" y="2134235"/>
            <a:ext cx="8417560" cy="43383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" name="Text Box 74"/>
          <p:cNvSpPr txBox="1"/>
          <p:nvPr/>
        </p:nvSpPr>
        <p:spPr>
          <a:xfrm>
            <a:off x="3806253" y="2804919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4"/>
          <p:cNvSpPr txBox="1"/>
          <p:nvPr/>
        </p:nvSpPr>
        <p:spPr>
          <a:xfrm>
            <a:off x="5463491" y="3033218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006080" y="389890"/>
            <a:ext cx="803275" cy="121158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006840" y="364490"/>
            <a:ext cx="791210" cy="12363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34"/>
          <p:cNvSpPr/>
          <p:nvPr/>
        </p:nvSpPr>
        <p:spPr>
          <a:xfrm>
            <a:off x="7249795" y="3636010"/>
            <a:ext cx="413385" cy="2356485"/>
          </a:xfrm>
          <a:prstGeom prst="rect">
            <a:avLst/>
          </a:prstGeom>
          <a:solidFill>
            <a:srgbClr val="E9698A"/>
          </a:solidFill>
          <a:ln w="12700">
            <a:noFill/>
          </a:ln>
        </p:spPr>
        <p:txBody>
          <a:bodyPr anchor="ctr"/>
          <a:p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34"/>
          <p:cNvSpPr/>
          <p:nvPr/>
        </p:nvSpPr>
        <p:spPr>
          <a:xfrm>
            <a:off x="8873490" y="3876675"/>
            <a:ext cx="403225" cy="2115820"/>
          </a:xfrm>
          <a:prstGeom prst="rect">
            <a:avLst/>
          </a:prstGeom>
          <a:solidFill>
            <a:srgbClr val="E9698A"/>
          </a:solidFill>
          <a:ln w="12700">
            <a:noFill/>
          </a:ln>
        </p:spPr>
        <p:txBody>
          <a:bodyPr anchor="ctr"/>
          <a:p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72"/>
          <p:cNvSpPr txBox="1"/>
          <p:nvPr/>
        </p:nvSpPr>
        <p:spPr>
          <a:xfrm>
            <a:off x="7120094" y="3199333"/>
            <a:ext cx="68421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73"/>
          <p:cNvSpPr txBox="1"/>
          <p:nvPr/>
        </p:nvSpPr>
        <p:spPr>
          <a:xfrm>
            <a:off x="8777129" y="3416590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0" y="2221230"/>
            <a:ext cx="5370195" cy="278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065" y="2221230"/>
            <a:ext cx="5562600" cy="278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7"/>
          <p:cNvSpPr txBox="1"/>
          <p:nvPr/>
        </p:nvSpPr>
        <p:spPr>
          <a:xfrm>
            <a:off x="590496" y="1452141"/>
            <a:ext cx="8192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1980年城镇人口与乡村人口相差多少?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3941445" y="5441950"/>
            <a:ext cx="357124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相差37万人。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0" y="2221230"/>
            <a:ext cx="5370195" cy="278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065" y="2221230"/>
            <a:ext cx="5562600" cy="278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7"/>
          <p:cNvSpPr txBox="1"/>
          <p:nvPr/>
        </p:nvSpPr>
        <p:spPr>
          <a:xfrm>
            <a:off x="590496" y="1452141"/>
            <a:ext cx="8192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在比较过程中,你有什么感受?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2366645" y="5431155"/>
            <a:ext cx="764921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要两张图一起看,不能很快看出相差多少人。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0" y="2221230"/>
            <a:ext cx="5370195" cy="278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065" y="2221230"/>
            <a:ext cx="5562600" cy="278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7"/>
          <p:cNvSpPr txBox="1"/>
          <p:nvPr/>
        </p:nvSpPr>
        <p:spPr>
          <a:xfrm>
            <a:off x="590496" y="1452141"/>
            <a:ext cx="8192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你们有什么好的办法呢?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3272790" y="5431155"/>
            <a:ext cx="510286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可以将两张图拼成一张图。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995" y="1484630"/>
            <a:ext cx="7098665" cy="47517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6455" y="2539365"/>
            <a:ext cx="1461135" cy="1211580"/>
          </a:xfrm>
          <a:prstGeom prst="rect">
            <a:avLst/>
          </a:prstGeom>
          <a:solidFill>
            <a:srgbClr val="FAFBF3"/>
          </a:solidFill>
          <a:ln>
            <a:solidFill>
              <a:srgbClr val="F4F7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33338" y="-74612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4880312" y="367417"/>
            <a:ext cx="5153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某地区</a:t>
            </a:r>
            <a:r>
              <a:rPr lang="zh-CN" altLang="en-US" sz="32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城乡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人口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统计图</a:t>
            </a:r>
            <a:r>
              <a:rPr lang="zh-CN" altLang="en-US" sz="3200" b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</a:t>
            </a:r>
            <a:endParaRPr lang="zh-CN" altLang="en-US" sz="24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>
            <a:off x="3500586" y="6262454"/>
            <a:ext cx="62642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AutoShape 5"/>
          <p:cNvSpPr>
            <a:spLocks noChangeArrowheads="1"/>
          </p:cNvSpPr>
          <p:nvPr/>
        </p:nvSpPr>
        <p:spPr bwMode="auto">
          <a:xfrm rot="5400000" flipH="1">
            <a:off x="9812925" y="6156462"/>
            <a:ext cx="154494" cy="251561"/>
          </a:xfrm>
          <a:prstGeom prst="triangle">
            <a:avLst>
              <a:gd name="adj" fmla="val 5588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3932238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4364038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>
            <a:off x="56610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69564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>
            <a:off x="73882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3932555" y="6478270"/>
            <a:ext cx="9474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endParaRPr 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>
            <a:off x="9296078" y="6315603"/>
            <a:ext cx="936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年份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2976365" y="747632"/>
            <a:ext cx="17570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人数</a:t>
            </a:r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万人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356" name="Group 19"/>
          <p:cNvGrpSpPr/>
          <p:nvPr/>
        </p:nvGrpSpPr>
        <p:grpSpPr bwMode="auto">
          <a:xfrm rot="5400000">
            <a:off x="4148931" y="3905097"/>
            <a:ext cx="2447925" cy="3744912"/>
            <a:chOff x="0" y="0"/>
            <a:chExt cx="1271" cy="2132"/>
          </a:xfrm>
        </p:grpSpPr>
        <p:sp>
          <p:nvSpPr>
            <p:cNvPr id="14357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8" name="Oval 21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59" name="Line 22"/>
          <p:cNvSpPr>
            <a:spLocks noChangeShapeType="1"/>
          </p:cNvSpPr>
          <p:nvPr/>
        </p:nvSpPr>
        <p:spPr bwMode="auto">
          <a:xfrm>
            <a:off x="3500438" y="4559290"/>
            <a:ext cx="15113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60" name="Group 23"/>
          <p:cNvGrpSpPr/>
          <p:nvPr/>
        </p:nvGrpSpPr>
        <p:grpSpPr bwMode="auto">
          <a:xfrm>
            <a:off x="3932238" y="2517541"/>
            <a:ext cx="2447925" cy="3744913"/>
            <a:chOff x="0" y="0"/>
            <a:chExt cx="1271" cy="2132"/>
          </a:xfrm>
        </p:grpSpPr>
        <p:sp>
          <p:nvSpPr>
            <p:cNvPr id="14361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2" name="Oval 25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63" name="Line 26"/>
          <p:cNvSpPr>
            <a:spLocks noChangeShapeType="1"/>
          </p:cNvSpPr>
          <p:nvPr/>
        </p:nvSpPr>
        <p:spPr bwMode="auto">
          <a:xfrm>
            <a:off x="3932238" y="4593058"/>
            <a:ext cx="0" cy="166939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grpSp>
        <p:nvGrpSpPr>
          <p:cNvPr id="14364" name="Group 27"/>
          <p:cNvGrpSpPr/>
          <p:nvPr/>
        </p:nvGrpSpPr>
        <p:grpSpPr bwMode="auto">
          <a:xfrm>
            <a:off x="4364038" y="2517541"/>
            <a:ext cx="2447925" cy="3744913"/>
            <a:chOff x="0" y="0"/>
            <a:chExt cx="1271" cy="2132"/>
          </a:xfrm>
        </p:grpSpPr>
        <p:sp>
          <p:nvSpPr>
            <p:cNvPr id="14365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6" name="Oval 29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67" name="Line 30"/>
          <p:cNvSpPr>
            <a:spLocks noChangeShapeType="1"/>
          </p:cNvSpPr>
          <p:nvPr/>
        </p:nvSpPr>
        <p:spPr bwMode="auto">
          <a:xfrm>
            <a:off x="4364038" y="4606840"/>
            <a:ext cx="0" cy="165561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9" name="Text Box 32"/>
          <p:cNvSpPr txBox="1">
            <a:spLocks noChangeArrowheads="1"/>
          </p:cNvSpPr>
          <p:nvPr/>
        </p:nvSpPr>
        <p:spPr bwMode="auto">
          <a:xfrm>
            <a:off x="3868345" y="4078402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en-US" sz="2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78" name="Rectangle 44"/>
          <p:cNvSpPr>
            <a:spLocks noChangeArrowheads="1"/>
          </p:cNvSpPr>
          <p:nvPr/>
        </p:nvSpPr>
        <p:spPr bwMode="auto">
          <a:xfrm>
            <a:off x="9333111" y="1679417"/>
            <a:ext cx="360362" cy="215900"/>
          </a:xfrm>
          <a:prstGeom prst="rect">
            <a:avLst/>
          </a:prstGeom>
          <a:solidFill>
            <a:srgbClr val="ABE0F9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79" name="Rectangle 46"/>
          <p:cNvSpPr>
            <a:spLocks noChangeArrowheads="1"/>
          </p:cNvSpPr>
          <p:nvPr/>
        </p:nvSpPr>
        <p:spPr bwMode="auto">
          <a:xfrm>
            <a:off x="9333111" y="2111217"/>
            <a:ext cx="360362" cy="215900"/>
          </a:xfrm>
          <a:prstGeom prst="rect">
            <a:avLst/>
          </a:prstGeom>
          <a:solidFill>
            <a:srgbClr val="F6C1D8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0" name="Text Box 47"/>
          <p:cNvSpPr txBox="1">
            <a:spLocks noChangeArrowheads="1"/>
          </p:cNvSpPr>
          <p:nvPr/>
        </p:nvSpPr>
        <p:spPr bwMode="auto">
          <a:xfrm>
            <a:off x="9980885" y="1529094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城镇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乡村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1" name="AutoShape 48"/>
          <p:cNvSpPr/>
          <p:nvPr/>
        </p:nvSpPr>
        <p:spPr bwMode="auto">
          <a:xfrm rot="5400000">
            <a:off x="5515769" y="5974323"/>
            <a:ext cx="288925" cy="865187"/>
          </a:xfrm>
          <a:prstGeom prst="rightBrace">
            <a:avLst>
              <a:gd name="adj1" fmla="val 24954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2" name="AutoShape 49"/>
          <p:cNvSpPr/>
          <p:nvPr/>
        </p:nvSpPr>
        <p:spPr bwMode="auto">
          <a:xfrm rot="5400000">
            <a:off x="8108156" y="5974323"/>
            <a:ext cx="288925" cy="865188"/>
          </a:xfrm>
          <a:prstGeom prst="rightBrace">
            <a:avLst>
              <a:gd name="adj1" fmla="val 24954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3" name="AutoShape 50"/>
          <p:cNvSpPr/>
          <p:nvPr/>
        </p:nvSpPr>
        <p:spPr bwMode="auto">
          <a:xfrm rot="5400000">
            <a:off x="4219575" y="5975117"/>
            <a:ext cx="288925" cy="863600"/>
          </a:xfrm>
          <a:prstGeom prst="rightBrace">
            <a:avLst>
              <a:gd name="adj1" fmla="val 24908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4" name="AutoShape 51"/>
          <p:cNvSpPr/>
          <p:nvPr/>
        </p:nvSpPr>
        <p:spPr bwMode="auto">
          <a:xfrm rot="5400000">
            <a:off x="6811962" y="5975117"/>
            <a:ext cx="288925" cy="863600"/>
          </a:xfrm>
          <a:prstGeom prst="rightBrace">
            <a:avLst>
              <a:gd name="adj1" fmla="val 24908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5" name="Rectangle 52"/>
          <p:cNvSpPr>
            <a:spLocks noChangeArrowheads="1"/>
          </p:cNvSpPr>
          <p:nvPr/>
        </p:nvSpPr>
        <p:spPr bwMode="auto">
          <a:xfrm>
            <a:off x="5227955" y="6478270"/>
            <a:ext cx="103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1990</a:t>
            </a:r>
            <a:endParaRPr 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87" name="Line 54"/>
          <p:cNvSpPr>
            <a:spLocks noChangeShapeType="1"/>
          </p:cNvSpPr>
          <p:nvPr/>
        </p:nvSpPr>
        <p:spPr bwMode="auto">
          <a:xfrm>
            <a:off x="78200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8" name="Line 55"/>
          <p:cNvSpPr>
            <a:spLocks noChangeShapeType="1"/>
          </p:cNvSpPr>
          <p:nvPr/>
        </p:nvSpPr>
        <p:spPr bwMode="auto">
          <a:xfrm>
            <a:off x="4795838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Line 56"/>
          <p:cNvSpPr>
            <a:spLocks noChangeShapeType="1"/>
          </p:cNvSpPr>
          <p:nvPr/>
        </p:nvSpPr>
        <p:spPr bwMode="auto">
          <a:xfrm>
            <a:off x="5227638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Line 57"/>
          <p:cNvSpPr>
            <a:spLocks noChangeShapeType="1"/>
          </p:cNvSpPr>
          <p:nvPr/>
        </p:nvSpPr>
        <p:spPr bwMode="auto">
          <a:xfrm>
            <a:off x="60928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Line 58"/>
          <p:cNvSpPr>
            <a:spLocks noChangeShapeType="1"/>
          </p:cNvSpPr>
          <p:nvPr/>
        </p:nvSpPr>
        <p:spPr bwMode="auto">
          <a:xfrm>
            <a:off x="6524625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Line 60"/>
          <p:cNvSpPr>
            <a:spLocks noChangeShapeType="1"/>
          </p:cNvSpPr>
          <p:nvPr/>
        </p:nvSpPr>
        <p:spPr bwMode="auto">
          <a:xfrm>
            <a:off x="8685213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3" name="Line 61"/>
          <p:cNvSpPr>
            <a:spLocks noChangeShapeType="1"/>
          </p:cNvSpPr>
          <p:nvPr/>
        </p:nvSpPr>
        <p:spPr bwMode="auto">
          <a:xfrm>
            <a:off x="8253413" y="611799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Rectangle 62"/>
          <p:cNvSpPr>
            <a:spLocks noChangeArrowheads="1"/>
          </p:cNvSpPr>
          <p:nvPr/>
        </p:nvSpPr>
        <p:spPr bwMode="auto">
          <a:xfrm>
            <a:off x="6524625" y="6478270"/>
            <a:ext cx="1049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95" name="Rectangle 63"/>
          <p:cNvSpPr>
            <a:spLocks noChangeArrowheads="1"/>
          </p:cNvSpPr>
          <p:nvPr/>
        </p:nvSpPr>
        <p:spPr bwMode="auto">
          <a:xfrm>
            <a:off x="7820025" y="6478270"/>
            <a:ext cx="1079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96" name="Rectangle 65"/>
          <p:cNvSpPr>
            <a:spLocks noChangeArrowheads="1"/>
          </p:cNvSpPr>
          <p:nvPr/>
        </p:nvSpPr>
        <p:spPr bwMode="auto">
          <a:xfrm>
            <a:off x="4364261" y="1628873"/>
            <a:ext cx="431800" cy="4638428"/>
          </a:xfrm>
          <a:prstGeom prst="rect">
            <a:avLst/>
          </a:prstGeom>
          <a:solidFill>
            <a:srgbClr val="F6C1D8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97" name="Rectangle 14"/>
          <p:cNvSpPr>
            <a:spLocks noChangeArrowheads="1"/>
          </p:cNvSpPr>
          <p:nvPr/>
        </p:nvSpPr>
        <p:spPr bwMode="auto">
          <a:xfrm>
            <a:off x="3931445" y="4535404"/>
            <a:ext cx="431800" cy="1717020"/>
          </a:xfrm>
          <a:prstGeom prst="rect">
            <a:avLst/>
          </a:prstGeom>
          <a:solidFill>
            <a:srgbClr val="ABE0F9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8" name="Line 31"/>
          <p:cNvSpPr>
            <a:spLocks noChangeShapeType="1"/>
          </p:cNvSpPr>
          <p:nvPr/>
        </p:nvSpPr>
        <p:spPr bwMode="auto">
          <a:xfrm>
            <a:off x="3932238" y="4559290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 flipH="1" flipV="1">
            <a:off x="3449440" y="1176352"/>
            <a:ext cx="22225" cy="51022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6"/>
          <p:cNvSpPr>
            <a:spLocks noChangeShapeType="1"/>
          </p:cNvSpPr>
          <p:nvPr/>
        </p:nvSpPr>
        <p:spPr bwMode="auto">
          <a:xfrm>
            <a:off x="3471665" y="211456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7"/>
          <p:cNvSpPr>
            <a:spLocks noChangeShapeType="1"/>
          </p:cNvSpPr>
          <p:nvPr/>
        </p:nvSpPr>
        <p:spPr bwMode="auto">
          <a:xfrm>
            <a:off x="3471665" y="459741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8"/>
          <p:cNvSpPr>
            <a:spLocks noChangeShapeType="1"/>
          </p:cNvSpPr>
          <p:nvPr/>
        </p:nvSpPr>
        <p:spPr bwMode="auto">
          <a:xfrm>
            <a:off x="3471665" y="3711589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>
            <a:off x="3471665" y="2913077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3471665" y="5483239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2976365" y="6103952"/>
            <a:ext cx="412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Box 20"/>
          <p:cNvSpPr txBox="1">
            <a:spLocks noChangeArrowheads="1"/>
          </p:cNvSpPr>
          <p:nvPr/>
        </p:nvSpPr>
        <p:spPr bwMode="auto">
          <a:xfrm>
            <a:off x="2730302" y="5127639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2708077" y="4243402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2708077" y="3443302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2708077" y="2544777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Box 24"/>
          <p:cNvSpPr txBox="1">
            <a:spLocks noChangeArrowheads="1"/>
          </p:cNvSpPr>
          <p:nvPr/>
        </p:nvSpPr>
        <p:spPr bwMode="auto">
          <a:xfrm>
            <a:off x="2708077" y="1752614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Line 6"/>
          <p:cNvSpPr>
            <a:spLocks noChangeShapeType="1"/>
          </p:cNvSpPr>
          <p:nvPr/>
        </p:nvSpPr>
        <p:spPr bwMode="auto">
          <a:xfrm>
            <a:off x="3449440" y="1390938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Text Box 24"/>
          <p:cNvSpPr txBox="1">
            <a:spLocks noChangeArrowheads="1"/>
          </p:cNvSpPr>
          <p:nvPr/>
        </p:nvSpPr>
        <p:spPr bwMode="auto">
          <a:xfrm>
            <a:off x="2738240" y="1104914"/>
            <a:ext cx="90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 Box 32"/>
          <p:cNvSpPr txBox="1">
            <a:spLocks noChangeArrowheads="1"/>
          </p:cNvSpPr>
          <p:nvPr/>
        </p:nvSpPr>
        <p:spPr bwMode="auto">
          <a:xfrm>
            <a:off x="4340608" y="1251974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endParaRPr lang="en-US" sz="2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14"/>
          <p:cNvSpPr>
            <a:spLocks noChangeArrowheads="1"/>
          </p:cNvSpPr>
          <p:nvPr/>
        </p:nvSpPr>
        <p:spPr bwMode="auto">
          <a:xfrm>
            <a:off x="5212332" y="3881989"/>
            <a:ext cx="433675" cy="2352675"/>
          </a:xfrm>
          <a:prstGeom prst="rect">
            <a:avLst/>
          </a:prstGeom>
          <a:solidFill>
            <a:srgbClr val="ABE0F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6524501" y="3263146"/>
            <a:ext cx="469931" cy="3001963"/>
          </a:xfrm>
          <a:prstGeom prst="rect">
            <a:avLst/>
          </a:prstGeom>
          <a:solidFill>
            <a:srgbClr val="ABE0F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Rectangle 16"/>
          <p:cNvSpPr>
            <a:spLocks noChangeArrowheads="1"/>
          </p:cNvSpPr>
          <p:nvPr/>
        </p:nvSpPr>
        <p:spPr bwMode="auto">
          <a:xfrm>
            <a:off x="7820645" y="2399050"/>
            <a:ext cx="458775" cy="3867150"/>
          </a:xfrm>
          <a:prstGeom prst="rect">
            <a:avLst/>
          </a:prstGeom>
          <a:solidFill>
            <a:srgbClr val="AADFF8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Rectangle 26"/>
          <p:cNvSpPr>
            <a:spLocks noChangeArrowheads="1"/>
          </p:cNvSpPr>
          <p:nvPr/>
        </p:nvSpPr>
        <p:spPr bwMode="auto">
          <a:xfrm>
            <a:off x="5660173" y="1792839"/>
            <a:ext cx="432280" cy="4443412"/>
          </a:xfrm>
          <a:prstGeom prst="rect">
            <a:avLst/>
          </a:prstGeom>
          <a:solidFill>
            <a:srgbClr val="F6C1D8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27"/>
          <p:cNvSpPr>
            <a:spLocks noChangeArrowheads="1"/>
          </p:cNvSpPr>
          <p:nvPr/>
        </p:nvSpPr>
        <p:spPr bwMode="auto">
          <a:xfrm>
            <a:off x="6956549" y="2224639"/>
            <a:ext cx="433674" cy="4010025"/>
          </a:xfrm>
          <a:prstGeom prst="rect">
            <a:avLst/>
          </a:prstGeom>
          <a:solidFill>
            <a:srgbClr val="F6C1D8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28"/>
          <p:cNvSpPr>
            <a:spLocks noChangeArrowheads="1"/>
          </p:cNvSpPr>
          <p:nvPr/>
        </p:nvSpPr>
        <p:spPr bwMode="auto">
          <a:xfrm>
            <a:off x="8252693" y="2513564"/>
            <a:ext cx="433674" cy="3722687"/>
          </a:xfrm>
          <a:prstGeom prst="rect">
            <a:avLst/>
          </a:prstGeom>
          <a:solidFill>
            <a:srgbClr val="F6C1D8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 Box 50"/>
          <p:cNvSpPr txBox="1">
            <a:spLocks noChangeArrowheads="1"/>
          </p:cNvSpPr>
          <p:nvPr/>
        </p:nvSpPr>
        <p:spPr bwMode="auto">
          <a:xfrm>
            <a:off x="5109145" y="3358114"/>
            <a:ext cx="63308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Box 51"/>
          <p:cNvSpPr txBox="1">
            <a:spLocks noChangeArrowheads="1"/>
          </p:cNvSpPr>
          <p:nvPr/>
        </p:nvSpPr>
        <p:spPr bwMode="auto">
          <a:xfrm>
            <a:off x="6460029" y="2743556"/>
            <a:ext cx="72134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52"/>
          <p:cNvSpPr txBox="1">
            <a:spLocks noChangeArrowheads="1"/>
          </p:cNvSpPr>
          <p:nvPr/>
        </p:nvSpPr>
        <p:spPr bwMode="auto">
          <a:xfrm>
            <a:off x="7769353" y="1874702"/>
            <a:ext cx="6372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54"/>
          <p:cNvSpPr txBox="1">
            <a:spLocks noChangeArrowheads="1"/>
          </p:cNvSpPr>
          <p:nvPr/>
        </p:nvSpPr>
        <p:spPr bwMode="auto">
          <a:xfrm>
            <a:off x="5620866" y="1325655"/>
            <a:ext cx="63956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 Box 55"/>
          <p:cNvSpPr txBox="1">
            <a:spLocks noChangeArrowheads="1"/>
          </p:cNvSpPr>
          <p:nvPr/>
        </p:nvSpPr>
        <p:spPr bwMode="auto">
          <a:xfrm>
            <a:off x="6933693" y="1687205"/>
            <a:ext cx="63994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 Box 56"/>
          <p:cNvSpPr txBox="1">
            <a:spLocks noChangeArrowheads="1"/>
          </p:cNvSpPr>
          <p:nvPr/>
        </p:nvSpPr>
        <p:spPr bwMode="auto">
          <a:xfrm>
            <a:off x="8217367" y="2018232"/>
            <a:ext cx="6820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endParaRPr lang="en-US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Group 73"/>
          <p:cNvGrpSpPr/>
          <p:nvPr/>
        </p:nvGrpSpPr>
        <p:grpSpPr bwMode="auto">
          <a:xfrm>
            <a:off x="7533070" y="3221094"/>
            <a:ext cx="3960812" cy="2016125"/>
            <a:chOff x="0" y="0"/>
            <a:chExt cx="2450" cy="1724"/>
          </a:xfrm>
          <a:solidFill>
            <a:schemeClr val="bg1"/>
          </a:solidFill>
        </p:grpSpPr>
        <p:sp>
          <p:nvSpPr>
            <p:cNvPr id="90" name="AutoShape 71"/>
            <p:cNvSpPr>
              <a:spLocks noChangeArrowheads="1"/>
            </p:cNvSpPr>
            <p:nvPr/>
          </p:nvSpPr>
          <p:spPr bwMode="auto">
            <a:xfrm>
              <a:off x="0" y="0"/>
              <a:ext cx="2450" cy="1724"/>
            </a:xfrm>
            <a:prstGeom prst="irregularSeal1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 Box 72"/>
            <p:cNvSpPr txBox="1">
              <a:spLocks noChangeArrowheads="1"/>
            </p:cNvSpPr>
            <p:nvPr/>
          </p:nvSpPr>
          <p:spPr bwMode="auto">
            <a:xfrm>
              <a:off x="182" y="517"/>
              <a:ext cx="2177" cy="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复式条形统计图</a:t>
              </a:r>
              <a:endPara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77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770" decel="100000"/>
                                        <p:tgtEl>
                                          <p:spTgt spid="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5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7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2" dur="2000" fill="hold"/>
                                        <p:tgtEl>
                                          <p:spTgt spid="143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6" dur="2000" fill="hold"/>
                                        <p:tgtEl>
                                          <p:spTgt spid="143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8" dur="2000" fill="hold"/>
                                        <p:tgtEl>
                                          <p:spTgt spid="14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2" grpId="0" bldLvl="0" animBg="1"/>
      <p:bldP spid="14343" grpId="0" bldLvl="0" animBg="1"/>
      <p:bldP spid="14344" grpId="0" bldLvl="0" animBg="1"/>
      <p:bldP spid="14345" grpId="0" bldLvl="0" animBg="1"/>
      <p:bldP spid="14346" grpId="0" bldLvl="0" animBg="1"/>
      <p:bldP spid="14347" grpId="0" bldLvl="0" animBg="1"/>
      <p:bldP spid="14348" grpId="0" autoUpdateAnimBg="0"/>
      <p:bldP spid="14349" grpId="0"/>
      <p:bldP spid="14350" grpId="0"/>
      <p:bldP spid="14359" grpId="0" bldLvl="0" animBg="1"/>
      <p:bldP spid="14359" grpId="1" bldLvl="0" animBg="1"/>
      <p:bldP spid="14363" grpId="0" bldLvl="0" animBg="1"/>
      <p:bldP spid="14367" grpId="0" bldLvl="0" animBg="1"/>
      <p:bldP spid="14369" grpId="0" autoUpdateAnimBg="0"/>
      <p:bldP spid="14378" grpId="0" bldLvl="0" animBg="1"/>
      <p:bldP spid="14379" grpId="0" bldLvl="0" animBg="1"/>
      <p:bldP spid="14380" grpId="0"/>
      <p:bldP spid="14381" grpId="0" bldLvl="0" animBg="1" autoUpdateAnimBg="0"/>
      <p:bldP spid="14381" grpId="1" bldLvl="0" animBg="1" autoUpdateAnimBg="0"/>
      <p:bldP spid="14382" grpId="0" bldLvl="0" animBg="1" autoUpdateAnimBg="0"/>
      <p:bldP spid="14382" grpId="1" bldLvl="0" animBg="1" autoUpdateAnimBg="0"/>
      <p:bldP spid="14383" grpId="0" bldLvl="0" animBg="1" autoUpdateAnimBg="0"/>
      <p:bldP spid="14383" grpId="1" bldLvl="0" animBg="1" autoUpdateAnimBg="0"/>
      <p:bldP spid="14384" grpId="0" bldLvl="0" animBg="1" autoUpdateAnimBg="0"/>
      <p:bldP spid="14384" grpId="1" bldLvl="0" animBg="1" autoUpdateAnimBg="0"/>
      <p:bldP spid="14385" grpId="0" autoUpdateAnimBg="0"/>
      <p:bldP spid="14387" grpId="0" bldLvl="0" animBg="1"/>
      <p:bldP spid="14388" grpId="0" bldLvl="0" animBg="1"/>
      <p:bldP spid="14389" grpId="0" bldLvl="0" animBg="1"/>
      <p:bldP spid="14390" grpId="0" bldLvl="0" animBg="1"/>
      <p:bldP spid="14391" grpId="0" bldLvl="0" animBg="1"/>
      <p:bldP spid="14392" grpId="0" bldLvl="0" animBg="1"/>
      <p:bldP spid="14393" grpId="0" bldLvl="0" animBg="1"/>
      <p:bldP spid="14394" grpId="0" autoUpdateAnimBg="0"/>
      <p:bldP spid="14395" grpId="0" autoUpdateAnimBg="0"/>
      <p:bldP spid="14396" grpId="0" bldLvl="0" animBg="1" autoUpdateAnimBg="0"/>
      <p:bldP spid="14397" grpId="0" bldLvl="0" animBg="1" autoUpdateAnimBg="0"/>
      <p:bldP spid="14368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/>
      <p:bldP spid="69" grpId="0"/>
      <p:bldP spid="70" grpId="0"/>
      <p:bldP spid="71" grpId="0"/>
      <p:bldP spid="72" grpId="0"/>
      <p:bldP spid="73" grpId="0"/>
      <p:bldP spid="74" grpId="0" bldLvl="0" animBg="1"/>
      <p:bldP spid="75" grpId="0"/>
      <p:bldP spid="76" grpId="0" autoUpdateAnimBg="0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3870"/>
            <a:ext cx="3744595" cy="193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5" y="2846070"/>
            <a:ext cx="4226560" cy="211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2700" y="2097405"/>
            <a:ext cx="4279900" cy="2865120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590550" y="1452245"/>
            <a:ext cx="1112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比较复式条形统计图与单式条形统计图有什么区别?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AutoShape 27"/>
          <p:cNvSpPr/>
          <p:nvPr/>
        </p:nvSpPr>
        <p:spPr>
          <a:xfrm>
            <a:off x="2289810" y="5255260"/>
            <a:ext cx="8193405" cy="1284952"/>
          </a:xfrm>
          <a:prstGeom prst="wedgeRoundRectCallout">
            <a:avLst>
              <a:gd name="adj1" fmla="val -49791"/>
              <a:gd name="adj2" fmla="val -699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tIns="10800" bIns="7200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latinLnBrk="0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单式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条形统计图只能表示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项目的情况,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条形统计图可以表示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两个或两个以上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项目的情况。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3870"/>
            <a:ext cx="3744595" cy="193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5" y="2846070"/>
            <a:ext cx="4226560" cy="211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2700" y="2097405"/>
            <a:ext cx="4279900" cy="2865120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590550" y="1452245"/>
            <a:ext cx="1112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比较复式条形统计图与单式条形统计图有什么区别?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AutoShape 27"/>
          <p:cNvSpPr/>
          <p:nvPr/>
        </p:nvSpPr>
        <p:spPr>
          <a:xfrm>
            <a:off x="2289810" y="5255260"/>
            <a:ext cx="8193405" cy="1232384"/>
          </a:xfrm>
          <a:prstGeom prst="wedgeRoundRectCallout">
            <a:avLst>
              <a:gd name="adj1" fmla="val -49791"/>
              <a:gd name="adj2" fmla="val -699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tIns="10800" bIns="7200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latinLnBrk="0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复式条形统计图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不仅可以观察一个项目,还可以进行两个项目之间的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3870"/>
            <a:ext cx="3744595" cy="193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5" y="2846070"/>
            <a:ext cx="4226560" cy="211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2700" y="2097405"/>
            <a:ext cx="4279900" cy="2865120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590550" y="1452245"/>
            <a:ext cx="1112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比较复式条形统计图与单式条形统计图有什么区别?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AutoShape 27"/>
          <p:cNvSpPr/>
          <p:nvPr/>
        </p:nvSpPr>
        <p:spPr>
          <a:xfrm>
            <a:off x="2289175" y="5384800"/>
            <a:ext cx="8193405" cy="693404"/>
          </a:xfrm>
          <a:prstGeom prst="wedgeRoundRectCallout">
            <a:avLst>
              <a:gd name="adj1" fmla="val -49791"/>
              <a:gd name="adj2" fmla="val -6990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tIns="10800" bIns="7200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latinLnBrk="0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复式条形统计图有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而单式条形统计图没有。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30" y="2129155"/>
            <a:ext cx="6772275" cy="4533900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590550" y="1452245"/>
            <a:ext cx="11127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从这个复式条形统计图上,你可以知道什么?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640" y="1676400"/>
            <a:ext cx="6775450" cy="479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8865" y="1341755"/>
            <a:ext cx="3993515" cy="167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95885" y="1409065"/>
            <a:ext cx="1217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看图填空。</a:t>
            </a:r>
            <a:endParaRPr lang="zh-CN" altLang="en-US" sz="6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3430" y="38659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8344" y="5565440"/>
            <a:ext cx="7960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男同学人数最多的是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2916" y="5565160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六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31928" y="348976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731928" y="277063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3731928" y="421049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5748053" y="478675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4306603" y="471373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4306603" y="362156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5816953" y="376557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3801951" y="2213630"/>
            <a:ext cx="214763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3298540" y="4713731"/>
            <a:ext cx="360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3731928" y="486020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8977129" y="4858762"/>
            <a:ext cx="1439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2847864" y="2541440"/>
            <a:ext cx="5480341" cy="2837280"/>
            <a:chOff x="-234776" y="1936921"/>
            <a:chExt cx="5480340" cy="2922257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779519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</a:t>
              </a:r>
              <a:endPara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234776" y="3401922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234776" y="2658957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234776" y="1936921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7332378" y="347495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072186" y="3120762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5633642" y="3259965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6140821" y="2656861"/>
            <a:ext cx="8972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32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7141267" y="3026333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4812625" y="324235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6322975" y="324235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7845101" y="333352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4668407" y="2741073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7694987" y="2811754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8580974" y="236772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8580974" y="279952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9228748" y="2217403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95885" y="1409065"/>
            <a:ext cx="1217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看图填空。</a:t>
            </a:r>
            <a:endParaRPr lang="zh-CN" altLang="en-US" sz="6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3430" y="38659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108" y="5610078"/>
            <a:ext cx="7960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女同学人数最多的是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1722" y="5557579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五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31928" y="348976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731928" y="277063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3731928" y="421049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5748053" y="478675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4306603" y="471373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4306603" y="362156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5816953" y="376557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3801951" y="2213630"/>
            <a:ext cx="214763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3298540" y="4713731"/>
            <a:ext cx="360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3731928" y="486020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8977129" y="4858762"/>
            <a:ext cx="1439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2847864" y="2541440"/>
            <a:ext cx="5480341" cy="2837280"/>
            <a:chOff x="-234776" y="1936921"/>
            <a:chExt cx="5480340" cy="2922257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779519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</a:t>
              </a:r>
              <a:endPara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234776" y="3401922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234776" y="2658957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234776" y="1936921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7332378" y="347495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072186" y="3120762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5633642" y="3259965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6140821" y="2656861"/>
            <a:ext cx="8972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32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7141267" y="3026333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4812625" y="324235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6322975" y="324235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7845101" y="333352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4668407" y="2741073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7694987" y="2811754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8580974" y="236772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8580974" y="279952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9228748" y="2217403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95885" y="1409065"/>
            <a:ext cx="1217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看图填空。</a:t>
            </a:r>
            <a:endParaRPr lang="zh-CN" altLang="en-US" sz="6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3430" y="38659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4770" y="5610225"/>
            <a:ext cx="109397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(3)(　　)年级的同学人数最多,(　　)年级的同学人数最少。</a:t>
            </a:r>
            <a:endParaRPr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5467" y="561028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四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31928" y="348976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731928" y="277063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3731928" y="421049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5748053" y="478675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4306603" y="471373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4306603" y="362156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5816953" y="376557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3801951" y="2213630"/>
            <a:ext cx="214763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3298540" y="4713731"/>
            <a:ext cx="360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3731928" y="486020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8977129" y="4858762"/>
            <a:ext cx="1439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2847864" y="2541440"/>
            <a:ext cx="5480341" cy="2837280"/>
            <a:chOff x="-234776" y="1936921"/>
            <a:chExt cx="5480340" cy="2922257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779519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</a:t>
              </a:r>
              <a:endPara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234776" y="3401922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234776" y="2658957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234776" y="1936921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7332378" y="347495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072186" y="3120762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5633642" y="3259965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6140821" y="2656861"/>
            <a:ext cx="8972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32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7141267" y="3026333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4812625" y="324235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6322975" y="324235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7845101" y="333352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4668407" y="2741073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7694987" y="2811754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8580974" y="236772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8580974" y="279952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9228748" y="2217403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5277" y="561028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六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7" grpId="0" bldLvl="0" autoUpdateAnimBg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95885" y="1409065"/>
            <a:ext cx="1217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看图填空。</a:t>
            </a:r>
            <a:endParaRPr lang="zh-CN" altLang="en-US" sz="6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3430" y="38659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4770" y="5610225"/>
            <a:ext cx="109397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(4)六年级的男同学比女同学少(　　)人。</a:t>
            </a:r>
            <a:endParaRPr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31928" y="348976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731928" y="277063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3731928" y="421049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5748053" y="478675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4306603" y="471373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4306603" y="362156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5816953" y="376557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3801951" y="2213630"/>
            <a:ext cx="214763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3298540" y="4713731"/>
            <a:ext cx="360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3731928" y="486020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8977129" y="4858762"/>
            <a:ext cx="1439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2847864" y="2541440"/>
            <a:ext cx="5480341" cy="2837280"/>
            <a:chOff x="-234776" y="1936921"/>
            <a:chExt cx="5480340" cy="2922257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779519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</a:t>
              </a:r>
              <a:endPara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234776" y="3401922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234776" y="2658957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234776" y="1936921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7332378" y="347495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072186" y="3120762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5633642" y="3259965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6140821" y="2656861"/>
            <a:ext cx="8972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32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7141267" y="3026333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4812625" y="324235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6322975" y="324235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7845101" y="333352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4668407" y="2741073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7694987" y="2811754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8580974" y="236772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8580974" y="279952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9228748" y="2217403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5277" y="5610284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utoUpdateAnimBg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95885" y="1409065"/>
            <a:ext cx="1217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看图填空。</a:t>
            </a:r>
            <a:endParaRPr lang="zh-CN" altLang="en-US" sz="6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3430" y="38659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4770" y="5610225"/>
            <a:ext cx="109397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(5)光明小学四、五、六年级共有(</a:t>
            </a:r>
            <a:r>
              <a:rPr 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)人。</a:t>
            </a:r>
            <a:endParaRPr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31928" y="348976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731928" y="277063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3731928" y="421049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5748053" y="478675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4306603" y="471373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4306603" y="362156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5816953" y="376557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3801951" y="2213630"/>
            <a:ext cx="214763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3298540" y="4713731"/>
            <a:ext cx="360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3731928" y="486020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8977129" y="4858762"/>
            <a:ext cx="1439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2847864" y="2541440"/>
            <a:ext cx="5480341" cy="2837280"/>
            <a:chOff x="-234776" y="1936921"/>
            <a:chExt cx="5480340" cy="2922257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779519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</a:t>
              </a:r>
              <a:r>
                <a:rPr 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</a:t>
              </a:r>
              <a:r>
                <a:rPr lang="zh-CN" altLang="en-US" b="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</a:t>
              </a:r>
              <a:endPara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234776" y="3401922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234776" y="2658957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234776" y="1936921"/>
              <a:ext cx="953770" cy="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endParaRPr 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7332378" y="347495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072186" y="3120762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5633642" y="3259965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6140821" y="2656861"/>
            <a:ext cx="8972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3200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7141267" y="3026333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192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4812625" y="324235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6322975" y="324235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7845101" y="333352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4668407" y="2741073"/>
            <a:ext cx="807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7694987" y="2811754"/>
            <a:ext cx="885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endParaRPr lang="en-US" altLang="zh-CN" b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8580974" y="236772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8580974" y="279952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9228748" y="2217403"/>
            <a:ext cx="9366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8962" y="5610284"/>
            <a:ext cx="11353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1254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utoUpdateAnimBg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1.完成教材第97页“做一做”。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8" name="TextBox 17"/>
          <p:cNvSpPr txBox="1">
            <a:spLocks noChangeArrowheads="1"/>
          </p:cNvSpPr>
          <p:nvPr/>
        </p:nvSpPr>
        <p:spPr bwMode="auto">
          <a:xfrm>
            <a:off x="674370" y="1998345"/>
            <a:ext cx="869696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四年级同学喜欢各项运动的人数情况如下表。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39" name="TextBox 17"/>
          <p:cNvSpPr txBox="1">
            <a:spLocks noChangeArrowheads="1"/>
          </p:cNvSpPr>
          <p:nvPr/>
        </p:nvSpPr>
        <p:spPr bwMode="auto">
          <a:xfrm>
            <a:off x="1741805" y="5542915"/>
            <a:ext cx="717423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请根据以上数据制成复式条形统计图。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100" y="2889885"/>
            <a:ext cx="10228580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1.完成教材第97页“做一做”。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6895" y="1297305"/>
            <a:ext cx="6191885" cy="3078480"/>
          </a:xfrm>
          <a:prstGeom prst="rect">
            <a:avLst/>
          </a:prstGeom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1343025" y="4643120"/>
            <a:ext cx="1056957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喜欢哪个项目的男生最多？喜欢哪个项目的女生最少？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232150" y="5494020"/>
            <a:ext cx="22320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足球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621270" y="5494020"/>
            <a:ext cx="22320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足球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1.完成教材第97页“做一做”。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6895" y="1297305"/>
            <a:ext cx="6191885" cy="3078480"/>
          </a:xfrm>
          <a:prstGeom prst="rect">
            <a:avLst/>
          </a:prstGeom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1343025" y="4643120"/>
            <a:ext cx="1056957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(2)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喜欢哪个项目的人最多？喜欢哪个项目的人最少？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232150" y="5494020"/>
            <a:ext cx="22320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乒乓球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621270" y="5494020"/>
            <a:ext cx="22320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跑步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1.完成教材第97页“做一做”。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6895" y="1297305"/>
            <a:ext cx="6191885" cy="3078480"/>
          </a:xfrm>
          <a:prstGeom prst="rect">
            <a:avLst/>
          </a:prstGeom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1343025" y="4643120"/>
            <a:ext cx="1056957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(3)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你还能提出其他数学问题并解答吗？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62125" y="5494020"/>
            <a:ext cx="57994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喜欢乒乓球的一共有多少人?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87260" y="5494020"/>
            <a:ext cx="35566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17+13=30(人)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9" name="矩形 38"/>
          <p:cNvSpPr/>
          <p:nvPr/>
        </p:nvSpPr>
        <p:spPr>
          <a:xfrm>
            <a:off x="600075" y="1351280"/>
            <a:ext cx="777240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交流：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你们知道我们国家有多少人口吗?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940" y="2941955"/>
            <a:ext cx="9477375" cy="3055620"/>
          </a:xfrm>
          <a:prstGeom prst="rect">
            <a:avLst/>
          </a:prstGeom>
        </p:spPr>
      </p:pic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8183245" y="1351280"/>
            <a:ext cx="111188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13亿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302" name="Text Box 112"/>
          <p:cNvSpPr txBox="1">
            <a:spLocks noChangeArrowheads="1"/>
          </p:cNvSpPr>
          <p:nvPr/>
        </p:nvSpPr>
        <p:spPr bwMode="auto">
          <a:xfrm>
            <a:off x="1769110" y="2177415"/>
            <a:ext cx="929703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某地区1980~2010年城镇和乡村人口数量的复式统计表。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110" grpId="0" autoUpdateAnimBg="0"/>
      <p:bldP spid="8302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2.完成教材第98页第1,2题。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6580" y="1869440"/>
            <a:ext cx="845883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育民小学四年级学生立定跳远成绩如下表。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1572260" y="5446395"/>
            <a:ext cx="709676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请根据以上数据制成复式条形统计图。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2720" y="2632075"/>
            <a:ext cx="9526905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2.完成教材第98页第1,2题。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804035"/>
            <a:ext cx="5775960" cy="3248025"/>
          </a:xfrm>
          <a:prstGeom prst="rect">
            <a:avLst/>
          </a:prstGeom>
        </p:spPr>
      </p:pic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6071235" y="1588135"/>
            <a:ext cx="5948680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(1)</a:t>
            </a: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女生成绩在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1.41m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及以下为不及格，男生成绩在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1.48m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及以下为不及格，男生成绩在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1.42m~1.48m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的有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人。男生和女生不及格的各有多少人？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42225" y="4587875"/>
            <a:ext cx="20453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男生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人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642225" y="5494655"/>
            <a:ext cx="18624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女生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人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2.完成教材第98页第1,2题。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804035"/>
            <a:ext cx="5775960" cy="3248025"/>
          </a:xfrm>
          <a:prstGeom prst="rect">
            <a:avLst/>
          </a:prstGeom>
        </p:spPr>
      </p:pic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6071235" y="1922780"/>
            <a:ext cx="5948680" cy="52197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(2)</a:t>
            </a: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你还能得到什么信息？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50305" y="2891155"/>
            <a:ext cx="512953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   成绩在1.62 m~1.71 m的共有25人。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757670" y="4906010"/>
            <a:ext cx="29622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(答案不唯一)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2.完成教材第98页第1,2题。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070" y="1769110"/>
            <a:ext cx="907288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某地区城镇和农村居民人均住房面积如下图。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715" y="2554605"/>
            <a:ext cx="8295640" cy="2719070"/>
          </a:xfrm>
          <a:prstGeom prst="rect">
            <a:avLst/>
          </a:prstGeom>
        </p:spPr>
      </p:pic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7213600" y="4159250"/>
            <a:ext cx="456882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你能得到哪些信息？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61380" y="5273675"/>
            <a:ext cx="5951220" cy="1322070"/>
          </a:xfrm>
          <a:prstGeom prst="rect">
            <a:avLst/>
          </a:prstGeom>
        </p:spPr>
        <p:txBody>
          <a:bodyPr wrap="square">
            <a:spAutoFit/>
          </a:bodyPr>
          <a:p>
            <a:pPr latinLnBrk="0"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随着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经济水平的提高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城镇和农村居民人均住房面积越来越大。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2.完成教材第98页第1,2题。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070" y="1769110"/>
            <a:ext cx="907288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某地区城镇和农村居民人均住房面积如下图。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715" y="2554605"/>
            <a:ext cx="8295640" cy="2719070"/>
          </a:xfrm>
          <a:prstGeom prst="rect">
            <a:avLst/>
          </a:prstGeom>
        </p:spPr>
      </p:pic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1808480" y="5163185"/>
            <a:ext cx="10104755" cy="132207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(2)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调查本班同学家庭人均住房面积，并根据小组同学的数据制成一个条形统计图。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1793875"/>
            <a:ext cx="6327775" cy="101473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复式条形统计图比单式条形统计图更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容易比较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3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4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复式条形统计图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5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187700"/>
            <a:ext cx="6327775" cy="193802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绘制复式条形统计图的方法: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横轴和纵轴,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上横轴和纵轴的名称;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定制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单位长度(每一格表示几个单位);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图例;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类别,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直条;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涂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颜色;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统计图的名称。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47255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教材第99页第3,4题。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9" name="矩形 38"/>
          <p:cNvSpPr/>
          <p:nvPr/>
        </p:nvSpPr>
        <p:spPr>
          <a:xfrm>
            <a:off x="600075" y="1351280"/>
            <a:ext cx="777240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交流：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你能从这张统计表中知道哪些信息?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940" y="2941955"/>
            <a:ext cx="9477375" cy="3055620"/>
          </a:xfrm>
          <a:prstGeom prst="rect">
            <a:avLst/>
          </a:prstGeom>
        </p:spPr>
      </p:pic>
      <p:sp>
        <p:nvSpPr>
          <p:cNvPr id="8302" name="Text Box 112"/>
          <p:cNvSpPr txBox="1">
            <a:spLocks noChangeArrowheads="1"/>
          </p:cNvSpPr>
          <p:nvPr/>
        </p:nvSpPr>
        <p:spPr bwMode="auto">
          <a:xfrm>
            <a:off x="1769110" y="2177415"/>
            <a:ext cx="929703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某地区1980~2010年城镇和乡村人口数量的复式统计表。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9" name="矩形 38"/>
          <p:cNvSpPr/>
          <p:nvPr/>
        </p:nvSpPr>
        <p:spPr>
          <a:xfrm>
            <a:off x="600075" y="1351280"/>
            <a:ext cx="846328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交流：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还可以用哪种形式来进行数据统计呢?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940" y="2941955"/>
            <a:ext cx="9477375" cy="3055620"/>
          </a:xfrm>
          <a:prstGeom prst="rect">
            <a:avLst/>
          </a:prstGeom>
        </p:spPr>
      </p:pic>
      <p:sp>
        <p:nvSpPr>
          <p:cNvPr id="8302" name="Text Box 112"/>
          <p:cNvSpPr txBox="1">
            <a:spLocks noChangeArrowheads="1"/>
          </p:cNvSpPr>
          <p:nvPr/>
        </p:nvSpPr>
        <p:spPr bwMode="auto">
          <a:xfrm>
            <a:off x="1769110" y="2177415"/>
            <a:ext cx="929703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某地区1980~2010年城镇和乡村人口数量的复式统计表。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433445" y="1034415"/>
            <a:ext cx="7275195" cy="2953385"/>
            <a:chOff x="10840" y="5641"/>
            <a:chExt cx="11457" cy="4651"/>
          </a:xfrm>
        </p:grpSpPr>
        <p:sp>
          <p:nvSpPr>
            <p:cNvPr id="202777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10104" cy="2207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algn="just" latinLnBrk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我们学过了统计表和简单的统计图,那怎样来绘制</a:t>
              </a:r>
              <a:r>
                <a:rPr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单式条形统计图</a:t>
              </a: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呢?</a:t>
              </a: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47" name="图片 46" descr="小粉人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436" y="7661"/>
              <a:ext cx="2861" cy="2631"/>
            </a:xfrm>
            <a:prstGeom prst="rect">
              <a:avLst/>
            </a:prstGeom>
          </p:spPr>
        </p:pic>
      </p:grpSp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3402330" y="3111500"/>
            <a:ext cx="357124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①画纵轴和横轴；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 Box 122"/>
          <p:cNvSpPr txBox="1">
            <a:spLocks noChangeArrowheads="1"/>
          </p:cNvSpPr>
          <p:nvPr/>
        </p:nvSpPr>
        <p:spPr bwMode="auto">
          <a:xfrm>
            <a:off x="3402330" y="4364990"/>
            <a:ext cx="60712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②定刻度,每一个格表示几个单位；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 Box 122"/>
          <p:cNvSpPr txBox="1">
            <a:spLocks noChangeArrowheads="1"/>
          </p:cNvSpPr>
          <p:nvPr/>
        </p:nvSpPr>
        <p:spPr bwMode="auto">
          <a:xfrm>
            <a:off x="3402330" y="5618480"/>
            <a:ext cx="357124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③写类别,画直条。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utoUpdateAnimBg="0"/>
      <p:bldP spid="3" grpId="0" autoUpdateAnimBg="0"/>
      <p:bldP spid="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940" y="2941955"/>
            <a:ext cx="9477375" cy="3055620"/>
          </a:xfrm>
          <a:prstGeom prst="rect">
            <a:avLst/>
          </a:prstGeom>
        </p:spPr>
      </p:pic>
      <p:sp>
        <p:nvSpPr>
          <p:cNvPr id="33" name="Text Box 112"/>
          <p:cNvSpPr txBox="1">
            <a:spLocks noChangeArrowheads="1"/>
          </p:cNvSpPr>
          <p:nvPr/>
        </p:nvSpPr>
        <p:spPr bwMode="auto">
          <a:xfrm>
            <a:off x="1769110" y="2177415"/>
            <a:ext cx="929703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某地区1980~2010年城镇和乡村人口数量的复式统计表。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075" y="1351280"/>
            <a:ext cx="777240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交流：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这里的横轴和纵轴分别表示什么呢?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059680" y="3223260"/>
            <a:ext cx="1359535" cy="83121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553970" y="3091180"/>
            <a:ext cx="1359535" cy="83121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9" grpId="0"/>
      <p:bldP spid="39" grpId="1"/>
      <p:bldP spid="68" grpId="0" animBg="1"/>
      <p:bldP spid="68" grpId="1" animBg="1"/>
      <p:bldP spid="69" grpId="0" bldLvl="0" animBg="1"/>
      <p:bldP spid="6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" name="Picture 170" descr="C:\Users\wangwei\AppData\Local\Temp\SNAGHTML5d3d1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00450" y="518160"/>
            <a:ext cx="6635115" cy="1643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8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9050" y="2332355"/>
            <a:ext cx="7552055" cy="397129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" name="矩形 3"/>
          <p:cNvSpPr/>
          <p:nvPr/>
        </p:nvSpPr>
        <p:spPr>
          <a:xfrm>
            <a:off x="6884670" y="4480560"/>
            <a:ext cx="374650" cy="1438910"/>
          </a:xfrm>
          <a:prstGeom prst="rect">
            <a:avLst/>
          </a:prstGeom>
          <a:solidFill>
            <a:srgbClr val="CCEDFE"/>
          </a:solidFill>
          <a:ln w="12700">
            <a:noFill/>
          </a:ln>
        </p:spPr>
        <p:txBody>
          <a:bodyPr anchor="ctr"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33"/>
          <p:cNvSpPr/>
          <p:nvPr/>
        </p:nvSpPr>
        <p:spPr>
          <a:xfrm>
            <a:off x="8324850" y="3676015"/>
            <a:ext cx="369570" cy="2243455"/>
          </a:xfrm>
          <a:prstGeom prst="rect">
            <a:avLst/>
          </a:prstGeom>
          <a:solidFill>
            <a:srgbClr val="CCEDFE"/>
          </a:solidFill>
          <a:ln w="12700">
            <a:noFill/>
          </a:ln>
        </p:spPr>
        <p:txBody>
          <a:bodyPr anchor="ctr"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74"/>
          <p:cNvSpPr txBox="1"/>
          <p:nvPr/>
        </p:nvSpPr>
        <p:spPr>
          <a:xfrm>
            <a:off x="6706251" y="3998611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5"/>
          <p:cNvSpPr txBox="1"/>
          <p:nvPr/>
        </p:nvSpPr>
        <p:spPr>
          <a:xfrm>
            <a:off x="8167683" y="3215382"/>
            <a:ext cx="68421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4"/>
          <p:cNvSpPr txBox="1"/>
          <p:nvPr/>
        </p:nvSpPr>
        <p:spPr>
          <a:xfrm>
            <a:off x="3841062" y="4611462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74"/>
          <p:cNvSpPr txBox="1"/>
          <p:nvPr/>
        </p:nvSpPr>
        <p:spPr>
          <a:xfrm>
            <a:off x="5273470" y="4278668"/>
            <a:ext cx="68421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171815" y="742315"/>
            <a:ext cx="922020" cy="132778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288145" y="742315"/>
            <a:ext cx="822960" cy="132778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7" grpId="0"/>
      <p:bldP spid="8" grpId="0"/>
      <p:bldP spid="9" grpId="0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2187</Words>
  <Application>WPS 演示</Application>
  <PresentationFormat>自定义</PresentationFormat>
  <Paragraphs>401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Arial Unicode MS</vt:lpstr>
      <vt:lpstr>楷体_GB2312</vt:lpstr>
      <vt:lpstr>新宋体</vt:lpstr>
      <vt:lpstr>华文楷体</vt:lpstr>
      <vt:lpstr>Comic Sans MS</vt:lpstr>
      <vt:lpstr>方正姚体</vt:lpstr>
      <vt:lpstr>华文隶书</vt:lpstr>
      <vt:lpstr>华文中宋</vt:lpstr>
      <vt:lpstr>楷体</vt:lpstr>
      <vt:lpstr>Century Schoolbook</vt:lpstr>
      <vt:lpstr>Century</vt:lpstr>
      <vt:lpstr>方正书宋_GBK</vt:lpstr>
      <vt:lpstr>NEU-BZ-S92</vt:lpstr>
      <vt:lpstr>Segoe Print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2366</cp:revision>
  <dcterms:created xsi:type="dcterms:W3CDTF">2017-11-13T08:28:00Z</dcterms:created>
  <dcterms:modified xsi:type="dcterms:W3CDTF">2021-10-03T02:42:46Z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DB9B88B2EF164851B3C7DAF0C212F35D</vt:lpwstr>
  </property>
</Properties>
</file>